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1"/>
  </p:handoutMasterIdLst>
  <p:sldIdLst>
    <p:sldId id="256" r:id="rId2"/>
    <p:sldId id="257" r:id="rId3"/>
    <p:sldId id="271" r:id="rId4"/>
    <p:sldId id="277" r:id="rId5"/>
    <p:sldId id="268" r:id="rId6"/>
    <p:sldId id="269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5AEA19-2EB9-462B-9DC9-2EF1EC319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399BC5A-2949-4486-BA6E-468CF5AA2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DB78A-7EB5-4824-A9F8-40F331EF7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575C9-50C4-45D8-8F00-369459A3C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C7F9-71E5-4164-8B92-18EFEE158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4517B-F611-40C9-A28C-534BE403C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F97E8-743D-4C28-A869-C55F90723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855DB-7DFC-42CD-AB1D-71A90298C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5C9B-8D13-401F-BF21-A113C8F3A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95A95-E96B-40F1-AC6C-320E60D22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CDD1-15A9-4A0E-9954-3E6BF3860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F7F5-74B1-4832-A945-2868448ED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457200" y="6858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838200" y="914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609600" y="121920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990600" y="11430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304800" y="990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76200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457200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7DF3A7BE-A351-47B4-92FA-D906B1F64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zlominor@yahoo.co.uk" TargetMode="External"/><Relationship Id="rId2" Type="http://schemas.openxmlformats.org/officeDocument/2006/relationships/hyperlink" Target="http://mazlominor.yolasit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ich.edu/halle/style_guid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8077200" cy="2147888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MGMT 330</a:t>
            </a:r>
            <a:br>
              <a:rPr lang="en-US" sz="3600" b="1" dirty="0" smtClean="0"/>
            </a:br>
            <a:r>
              <a:rPr lang="en-US" sz="3600" b="1" dirty="0" smtClean="0"/>
              <a:t>ORGANIZATIONAL BEHAVIOUR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9144000" cy="2590800"/>
          </a:xfrm>
        </p:spPr>
        <p:txBody>
          <a:bodyPr/>
          <a:lstStyle/>
          <a:p>
            <a:pPr eaLnBrk="1" hangingPunct="1"/>
            <a:r>
              <a:rPr lang="en-US" b="1" smtClean="0"/>
              <a:t>MAZLOMI INURUL AKMAR BT. MOHD. NOR</a:t>
            </a:r>
          </a:p>
          <a:p>
            <a:pPr eaLnBrk="1" hangingPunct="1"/>
            <a:r>
              <a:rPr lang="en-US" b="1" smtClean="0">
                <a:hlinkClick r:id="rId2"/>
              </a:rPr>
              <a:t>http://mazlominor.yolasite.com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3"/>
              </a:rPr>
              <a:t>mazlominor@yahoo.co.uk</a:t>
            </a:r>
            <a:endParaRPr lang="en-US" b="1" smtClean="0"/>
          </a:p>
          <a:p>
            <a:pPr eaLnBrk="1" hangingPunct="1"/>
            <a:r>
              <a:rPr lang="en-US" b="1" smtClean="0"/>
              <a:t>0178757374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6392863" cy="776288"/>
          </a:xfrm>
        </p:spPr>
        <p:txBody>
          <a:bodyPr/>
          <a:lstStyle/>
          <a:p>
            <a:pPr algn="ctr" eaLnBrk="1" hangingPunct="1"/>
            <a:r>
              <a:rPr lang="en-US" b="1" smtClean="0"/>
              <a:t>EVALUATION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6970713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algn="just" eaLnBrk="1" hangingPunct="1"/>
            <a:r>
              <a:rPr lang="en-US" dirty="0" smtClean="0"/>
              <a:t>FINAL EXAM				50%</a:t>
            </a:r>
          </a:p>
          <a:p>
            <a:pPr algn="just" eaLnBrk="1" hangingPunct="1"/>
            <a:r>
              <a:rPr lang="en-US" dirty="0" smtClean="0"/>
              <a:t>ASSIGNMENT 			30%</a:t>
            </a:r>
          </a:p>
          <a:p>
            <a:pPr algn="just" eaLnBrk="1" hangingPunct="1"/>
            <a:r>
              <a:rPr lang="en-US" dirty="0" smtClean="0"/>
              <a:t>TEST					15%</a:t>
            </a:r>
          </a:p>
          <a:p>
            <a:pPr algn="just" eaLnBrk="1" hangingPunct="1"/>
            <a:r>
              <a:rPr lang="en-US" dirty="0" smtClean="0"/>
              <a:t>ATTENDANCE	  	  	 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ASSIGNMENT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45488" cy="48768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Individual Assignment</a:t>
            </a:r>
          </a:p>
          <a:p>
            <a:pPr algn="just" eaLnBrk="1" hangingPunct="1"/>
            <a:r>
              <a:rPr lang="en-US" dirty="0" smtClean="0"/>
              <a:t>Organizational </a:t>
            </a:r>
            <a:r>
              <a:rPr lang="en-US" dirty="0" err="1" smtClean="0"/>
              <a:t>Behaviour</a:t>
            </a:r>
            <a:r>
              <a:rPr lang="en-US" dirty="0" smtClean="0"/>
              <a:t> Challenges In An Organization</a:t>
            </a:r>
          </a:p>
          <a:p>
            <a:pPr lvl="1" algn="just" eaLnBrk="1" hangingPunct="1"/>
            <a:r>
              <a:rPr lang="en-US" dirty="0" err="1" smtClean="0"/>
              <a:t>i</a:t>
            </a:r>
            <a:r>
              <a:rPr lang="en-US" dirty="0" smtClean="0"/>
              <a:t>)    	Choose one organization.</a:t>
            </a:r>
          </a:p>
          <a:p>
            <a:pPr lvl="1" algn="just" eaLnBrk="1" hangingPunct="1"/>
            <a:r>
              <a:rPr lang="en-US" dirty="0" smtClean="0"/>
              <a:t>ii)   	Discuss only one area of organizational 		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 lvl="1" algn="just" eaLnBrk="1" hangingPunct="1"/>
            <a:r>
              <a:rPr lang="en-US" dirty="0" smtClean="0"/>
              <a:t>iii)	Give examples of the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smtClean="0"/>
              <a:t>ASSIGNMENT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74088" cy="44958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FORMAT OF ASSIGNMENT</a:t>
            </a:r>
          </a:p>
          <a:p>
            <a:pPr lvl="1" algn="just" eaLnBrk="1" hangingPunct="1"/>
            <a:endParaRPr lang="en-US" dirty="0" smtClean="0"/>
          </a:p>
          <a:p>
            <a:pPr lvl="1" algn="just" eaLnBrk="1" hangingPunct="1"/>
            <a:r>
              <a:rPr lang="en-US" dirty="0" err="1" smtClean="0"/>
              <a:t>i</a:t>
            </a:r>
            <a:r>
              <a:rPr lang="en-US" dirty="0" smtClean="0"/>
              <a:t>)	Introduction				  8%</a:t>
            </a:r>
          </a:p>
          <a:p>
            <a:pPr lvl="1" algn="just" eaLnBrk="1" hangingPunct="1"/>
            <a:r>
              <a:rPr lang="en-US" dirty="0" smtClean="0"/>
              <a:t>ii)	Background of the organization	  3%</a:t>
            </a:r>
          </a:p>
          <a:p>
            <a:pPr lvl="1" algn="just" eaLnBrk="1" hangingPunct="1"/>
            <a:r>
              <a:rPr lang="en-US" dirty="0" smtClean="0"/>
              <a:t>iii)	Discussion and examples		12%</a:t>
            </a:r>
          </a:p>
          <a:p>
            <a:pPr lvl="1" algn="just" eaLnBrk="1" hangingPunct="1"/>
            <a:r>
              <a:rPr lang="en-US" dirty="0" smtClean="0"/>
              <a:t>iv)	Conclusion/Recommendation		  5%</a:t>
            </a:r>
          </a:p>
          <a:p>
            <a:pPr lvl="1" algn="just" eaLnBrk="1" hangingPunct="1"/>
            <a:r>
              <a:rPr lang="en-US" dirty="0" smtClean="0"/>
              <a:t>v)	References/Presentation              	  2%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           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ASSIGNMENT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1"/>
            <a:ext cx="7772400" cy="5029200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Either in English or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Malaysia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Justified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Arial – 11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algn="just" eaLnBrk="1" hangingPunct="1"/>
            <a:r>
              <a:rPr lang="en-US" sz="2400" dirty="0" smtClean="0"/>
              <a:t>15 – 20 pages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algn="just" eaLnBrk="1" hangingPunct="1"/>
            <a:r>
              <a:rPr lang="en-US" sz="2400" dirty="0" smtClean="0"/>
              <a:t>Double spacing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algn="just" eaLnBrk="1" hangingPunct="1"/>
            <a:r>
              <a:rPr lang="en-US" sz="2400" dirty="0" smtClean="0"/>
              <a:t>Due date – 5 July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ASSIGNMENT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5029200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Pages must be numbered at the center of the page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Details on citation and references </a:t>
            </a:r>
            <a:r>
              <a:rPr lang="en-US" sz="2400" dirty="0" smtClean="0">
                <a:hlinkClick r:id="rId2"/>
              </a:rPr>
              <a:t>http://www.emich.edu/halle/style_guides.html</a:t>
            </a:r>
            <a:endParaRPr lang="en-US" sz="2400" dirty="0" smtClean="0"/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Submit in comb-binding form (one copy) to invigilator and </a:t>
            </a:r>
            <a:r>
              <a:rPr lang="en-US" sz="2400" b="1" dirty="0" smtClean="0"/>
              <a:t>NOT</a:t>
            </a:r>
            <a:r>
              <a:rPr lang="en-US" sz="2400" dirty="0" smtClean="0"/>
              <a:t> to the lecturer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Use recommended front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77628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IMPORTANT DATE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467600" cy="4648200"/>
          </a:xfrm>
        </p:spPr>
        <p:txBody>
          <a:bodyPr/>
          <a:lstStyle/>
          <a:p>
            <a:pPr algn="just" eaLnBrk="1" hangingPunct="1"/>
            <a:r>
              <a:rPr lang="en-US" b="1" dirty="0" smtClean="0"/>
              <a:t>5 JULY 2014 </a:t>
            </a:r>
          </a:p>
          <a:p>
            <a:pPr algn="just" eaLnBrk="1" hangingPunct="1">
              <a:buNone/>
            </a:pPr>
            <a:r>
              <a:rPr lang="en-US" b="1" dirty="0" smtClean="0"/>
              <a:t>	-  SUBMISSION OF ASSIGNMENT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b="1" dirty="0" smtClean="0"/>
              <a:t>	-  FINAL  EXAM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776288"/>
          </a:xfrm>
        </p:spPr>
        <p:txBody>
          <a:bodyPr/>
          <a:lstStyle/>
          <a:p>
            <a:pPr algn="ctr" eaLnBrk="1" hangingPunct="1"/>
            <a:r>
              <a:rPr lang="en-US" b="1" smtClean="0"/>
              <a:t>TEACHING SCHEDULE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24 May 2014</a:t>
            </a:r>
          </a:p>
          <a:p>
            <a:pPr lvl="1" eaLnBrk="1" hangingPunct="1"/>
            <a:r>
              <a:rPr lang="en-US" dirty="0" smtClean="0"/>
              <a:t>Discussion on assignment</a:t>
            </a:r>
          </a:p>
          <a:p>
            <a:pPr lvl="1" eaLnBrk="1" hangingPunct="1"/>
            <a:r>
              <a:rPr lang="en-US" dirty="0" smtClean="0"/>
              <a:t>Chapter 1, 2, 3 &amp; 4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31 May 2014</a:t>
            </a:r>
          </a:p>
          <a:p>
            <a:pPr lvl="1" eaLnBrk="1" hangingPunct="1"/>
            <a:r>
              <a:rPr lang="en-US" dirty="0" smtClean="0"/>
              <a:t>Chapter 5, 6, 7 &amp; 8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14 June 2014</a:t>
            </a:r>
          </a:p>
          <a:p>
            <a:pPr lvl="1" eaLnBrk="1" hangingPunct="1"/>
            <a:r>
              <a:rPr lang="en-US" dirty="0" smtClean="0"/>
              <a:t>Chapter 9, 10, 11 &amp;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93038" cy="776288"/>
          </a:xfrm>
        </p:spPr>
        <p:txBody>
          <a:bodyPr/>
          <a:lstStyle/>
          <a:p>
            <a:pPr algn="ctr" eaLnBrk="1" hangingPunct="1"/>
            <a:r>
              <a:rPr lang="en-US" b="1" smtClean="0"/>
              <a:t>TEACHING SCHEDULE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21 June 2014</a:t>
            </a:r>
          </a:p>
          <a:p>
            <a:pPr lvl="1" eaLnBrk="1" hangingPunct="1"/>
            <a:r>
              <a:rPr lang="en-US" dirty="0" smtClean="0"/>
              <a:t>Chapter 13 &amp; 14</a:t>
            </a:r>
          </a:p>
          <a:p>
            <a:pPr lvl="1" eaLnBrk="1" hangingPunct="1"/>
            <a:r>
              <a:rPr lang="en-US" dirty="0" smtClean="0"/>
              <a:t>Progress Test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28 June 2014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Chapter 15 &amp; 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Revision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572</TotalTime>
  <Words>158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Blends</vt:lpstr>
      <vt:lpstr>MGMT 330 ORGANIZATIONAL BEHAVIOUR</vt:lpstr>
      <vt:lpstr>EVALUATION</vt:lpstr>
      <vt:lpstr>ASSIGNMENT</vt:lpstr>
      <vt:lpstr>ASSIGNMENT</vt:lpstr>
      <vt:lpstr>ASSIGNMENT</vt:lpstr>
      <vt:lpstr>ASSIGNMENT</vt:lpstr>
      <vt:lpstr>IMPORTANT DATE</vt:lpstr>
      <vt:lpstr>TEACHING SCHEDULE</vt:lpstr>
      <vt:lpstr>TEACHING 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EDIP 14 PRINSIP PENGURUSAN</dc:title>
  <dc:creator>User</dc:creator>
  <cp:lastModifiedBy>User</cp:lastModifiedBy>
  <cp:revision>62</cp:revision>
  <dcterms:created xsi:type="dcterms:W3CDTF">2008-04-11T12:38:12Z</dcterms:created>
  <dcterms:modified xsi:type="dcterms:W3CDTF">1980-01-03T16:18:54Z</dcterms:modified>
</cp:coreProperties>
</file>